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2" r:id="rId2"/>
    <p:sldId id="263" r:id="rId3"/>
    <p:sldId id="264" r:id="rId4"/>
    <p:sldId id="265" r:id="rId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09" autoAdjust="0"/>
    <p:restoredTop sz="94660"/>
  </p:normalViewPr>
  <p:slideViewPr>
    <p:cSldViewPr>
      <p:cViewPr varScale="1">
        <p:scale>
          <a:sx n="70" d="100"/>
          <a:sy n="70" d="100"/>
        </p:scale>
        <p:origin x="-115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3074" name="Group 2"/>
          <p:cNvGrpSpPr>
            <a:grpSpLocks/>
          </p:cNvGrpSpPr>
          <p:nvPr/>
        </p:nvGrpSpPr>
        <p:grpSpPr bwMode="auto">
          <a:xfrm>
            <a:off x="-295275" y="557213"/>
            <a:ext cx="9437688" cy="6632575"/>
            <a:chOff x="-186" y="351"/>
            <a:chExt cx="5945" cy="4178"/>
          </a:xfrm>
        </p:grpSpPr>
        <p:grpSp>
          <p:nvGrpSpPr>
            <p:cNvPr id="3075" name="Group 3"/>
            <p:cNvGrpSpPr>
              <a:grpSpLocks/>
            </p:cNvGrpSpPr>
            <p:nvPr/>
          </p:nvGrpSpPr>
          <p:grpSpPr bwMode="auto">
            <a:xfrm>
              <a:off x="-186" y="351"/>
              <a:ext cx="4316" cy="4178"/>
              <a:chOff x="-186" y="351"/>
              <a:chExt cx="4316" cy="4178"/>
            </a:xfrm>
          </p:grpSpPr>
          <p:grpSp>
            <p:nvGrpSpPr>
              <p:cNvPr id="3076" name="Group 4"/>
              <p:cNvGrpSpPr>
                <a:grpSpLocks/>
              </p:cNvGrpSpPr>
              <p:nvPr/>
            </p:nvGrpSpPr>
            <p:grpSpPr bwMode="auto">
              <a:xfrm>
                <a:off x="-186" y="351"/>
                <a:ext cx="4316" cy="4178"/>
                <a:chOff x="-186" y="351"/>
                <a:chExt cx="4316" cy="4178"/>
              </a:xfrm>
            </p:grpSpPr>
            <p:sp>
              <p:nvSpPr>
                <p:cNvPr id="3077" name="AutoShape 5"/>
                <p:cNvSpPr>
                  <a:spLocks noChangeArrowheads="1"/>
                </p:cNvSpPr>
                <p:nvPr/>
              </p:nvSpPr>
              <p:spPr bwMode="auto">
                <a:xfrm rot="12360000" flipH="1">
                  <a:off x="-186" y="351"/>
                  <a:ext cx="4316" cy="4178"/>
                </a:xfrm>
                <a:prstGeom prst="diamond">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8" name="AutoShape 6"/>
                <p:cNvSpPr>
                  <a:spLocks noChangeArrowheads="1"/>
                </p:cNvSpPr>
                <p:nvPr/>
              </p:nvSpPr>
              <p:spPr bwMode="auto">
                <a:xfrm rot="12360000" flipH="1">
                  <a:off x="694" y="1203"/>
                  <a:ext cx="2556" cy="2474"/>
                </a:xfrm>
                <a:prstGeom prst="diamond">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9" name="Rectangle 7"/>
                <p:cNvSpPr>
                  <a:spLocks noChangeArrowheads="1"/>
                </p:cNvSpPr>
                <p:nvPr/>
              </p:nvSpPr>
              <p:spPr bwMode="auto">
                <a:xfrm rot="12360000">
                  <a:off x="2249" y="2499"/>
                  <a:ext cx="649" cy="280"/>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0" name="Oval 8"/>
                <p:cNvSpPr>
                  <a:spLocks noChangeArrowheads="1"/>
                </p:cNvSpPr>
                <p:nvPr/>
              </p:nvSpPr>
              <p:spPr bwMode="auto">
                <a:xfrm rot="12360000">
                  <a:off x="1292" y="2567"/>
                  <a:ext cx="570" cy="528"/>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1" name="Rectangle 9"/>
                <p:cNvSpPr>
                  <a:spLocks noChangeArrowheads="1"/>
                </p:cNvSpPr>
                <p:nvPr/>
              </p:nvSpPr>
              <p:spPr bwMode="auto">
                <a:xfrm rot="12360000">
                  <a:off x="2373" y="2047"/>
                  <a:ext cx="446" cy="81"/>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2" name="Rectangle 10"/>
                <p:cNvSpPr>
                  <a:spLocks noChangeArrowheads="1"/>
                </p:cNvSpPr>
                <p:nvPr/>
              </p:nvSpPr>
              <p:spPr bwMode="auto">
                <a:xfrm rot="12360000">
                  <a:off x="1927" y="3071"/>
                  <a:ext cx="445" cy="82"/>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3" name="Arc 11"/>
                <p:cNvSpPr>
                  <a:spLocks/>
                </p:cNvSpPr>
                <p:nvPr/>
              </p:nvSpPr>
              <p:spPr bwMode="auto">
                <a:xfrm rot="10485000">
                  <a:off x="1263" y="2241"/>
                  <a:ext cx="723" cy="856"/>
                </a:xfrm>
                <a:custGeom>
                  <a:avLst/>
                  <a:gdLst>
                    <a:gd name="G0" fmla="+- 21518 0 0"/>
                    <a:gd name="G1" fmla="+- 2258 0 0"/>
                    <a:gd name="G2" fmla="+- 21600 0 0"/>
                    <a:gd name="T0" fmla="*/ 43000 w 43118"/>
                    <a:gd name="T1" fmla="*/ 0 h 23858"/>
                    <a:gd name="T2" fmla="*/ 0 w 43118"/>
                    <a:gd name="T3" fmla="*/ 4141 h 23858"/>
                    <a:gd name="T4" fmla="*/ 21518 w 43118"/>
                    <a:gd name="T5" fmla="*/ 2258 h 23858"/>
                  </a:gdLst>
                  <a:ahLst/>
                  <a:cxnLst>
                    <a:cxn ang="0">
                      <a:pos x="T0" y="T1"/>
                    </a:cxn>
                    <a:cxn ang="0">
                      <a:pos x="T2" y="T3"/>
                    </a:cxn>
                    <a:cxn ang="0">
                      <a:pos x="T4" y="T5"/>
                    </a:cxn>
                  </a:cxnLst>
                  <a:rect l="0" t="0" r="r" b="b"/>
                  <a:pathLst>
                    <a:path w="43118" h="23858" fill="none" extrusionOk="0">
                      <a:moveTo>
                        <a:pt x="42999" y="0"/>
                      </a:moveTo>
                      <a:cubicBezTo>
                        <a:pt x="43078" y="750"/>
                        <a:pt x="43118" y="1503"/>
                        <a:pt x="43118" y="2258"/>
                      </a:cubicBezTo>
                      <a:cubicBezTo>
                        <a:pt x="43118" y="14187"/>
                        <a:pt x="33447" y="23858"/>
                        <a:pt x="21518" y="23858"/>
                      </a:cubicBezTo>
                      <a:cubicBezTo>
                        <a:pt x="10318" y="23858"/>
                        <a:pt x="976" y="15297"/>
                        <a:pt x="0" y="4140"/>
                      </a:cubicBezTo>
                    </a:path>
                    <a:path w="43118" h="23858" stroke="0" extrusionOk="0">
                      <a:moveTo>
                        <a:pt x="42999" y="0"/>
                      </a:moveTo>
                      <a:cubicBezTo>
                        <a:pt x="43078" y="750"/>
                        <a:pt x="43118" y="1503"/>
                        <a:pt x="43118" y="2258"/>
                      </a:cubicBezTo>
                      <a:cubicBezTo>
                        <a:pt x="43118" y="14187"/>
                        <a:pt x="33447" y="23858"/>
                        <a:pt x="21518" y="23858"/>
                      </a:cubicBezTo>
                      <a:cubicBezTo>
                        <a:pt x="10318" y="23858"/>
                        <a:pt x="976" y="15297"/>
                        <a:pt x="0" y="4140"/>
                      </a:cubicBezTo>
                      <a:lnTo>
                        <a:pt x="21518" y="2258"/>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84" name="Freeform 12"/>
                <p:cNvSpPr>
                  <a:spLocks/>
                </p:cNvSpPr>
                <p:nvPr/>
              </p:nvSpPr>
              <p:spPr bwMode="auto">
                <a:xfrm>
                  <a:off x="1300" y="1374"/>
                  <a:ext cx="1035" cy="2007"/>
                </a:xfrm>
                <a:custGeom>
                  <a:avLst/>
                  <a:gdLst>
                    <a:gd name="T0" fmla="*/ 56 w 1035"/>
                    <a:gd name="T1" fmla="*/ 2006 h 2007"/>
                    <a:gd name="T2" fmla="*/ 0 w 1035"/>
                    <a:gd name="T3" fmla="*/ 1843 h 2007"/>
                    <a:gd name="T4" fmla="*/ 871 w 1035"/>
                    <a:gd name="T5" fmla="*/ 56 h 2007"/>
                    <a:gd name="T6" fmla="*/ 1034 w 1035"/>
                    <a:gd name="T7" fmla="*/ 0 h 2007"/>
                    <a:gd name="T8" fmla="*/ 56 w 1035"/>
                    <a:gd name="T9" fmla="*/ 2006 h 2007"/>
                  </a:gdLst>
                  <a:ahLst/>
                  <a:cxnLst>
                    <a:cxn ang="0">
                      <a:pos x="T0" y="T1"/>
                    </a:cxn>
                    <a:cxn ang="0">
                      <a:pos x="T2" y="T3"/>
                    </a:cxn>
                    <a:cxn ang="0">
                      <a:pos x="T4" y="T5"/>
                    </a:cxn>
                    <a:cxn ang="0">
                      <a:pos x="T6" y="T7"/>
                    </a:cxn>
                    <a:cxn ang="0">
                      <a:pos x="T8" y="T9"/>
                    </a:cxn>
                  </a:cxnLst>
                  <a:rect l="0" t="0" r="r" b="b"/>
                  <a:pathLst>
                    <a:path w="1035" h="2007">
                      <a:moveTo>
                        <a:pt x="56" y="2006"/>
                      </a:moveTo>
                      <a:lnTo>
                        <a:pt x="0" y="1843"/>
                      </a:lnTo>
                      <a:lnTo>
                        <a:pt x="871" y="56"/>
                      </a:lnTo>
                      <a:lnTo>
                        <a:pt x="1034" y="0"/>
                      </a:lnTo>
                      <a:lnTo>
                        <a:pt x="56" y="2006"/>
                      </a:lnTo>
                    </a:path>
                  </a:pathLst>
                </a:custGeom>
                <a:solidFill>
                  <a:schemeClr va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5" name="Freeform 13"/>
              <p:cNvSpPr>
                <a:spLocks/>
              </p:cNvSpPr>
              <p:nvPr/>
            </p:nvSpPr>
            <p:spPr bwMode="auto">
              <a:xfrm>
                <a:off x="2448" y="1810"/>
                <a:ext cx="324" cy="231"/>
              </a:xfrm>
              <a:custGeom>
                <a:avLst/>
                <a:gdLst>
                  <a:gd name="T0" fmla="*/ 321 w 324"/>
                  <a:gd name="T1" fmla="*/ 226 h 231"/>
                  <a:gd name="T2" fmla="*/ 287 w 324"/>
                  <a:gd name="T3" fmla="*/ 123 h 231"/>
                  <a:gd name="T4" fmla="*/ 53 w 324"/>
                  <a:gd name="T5" fmla="*/ 9 h 231"/>
                  <a:gd name="T6" fmla="*/ 35 w 324"/>
                  <a:gd name="T7" fmla="*/ 0 h 231"/>
                  <a:gd name="T8" fmla="*/ 0 w 324"/>
                  <a:gd name="T9" fmla="*/ 72 h 231"/>
                  <a:gd name="T10" fmla="*/ 323 w 324"/>
                  <a:gd name="T11" fmla="*/ 230 h 231"/>
                </a:gdLst>
                <a:ahLst/>
                <a:cxnLst>
                  <a:cxn ang="0">
                    <a:pos x="T0" y="T1"/>
                  </a:cxn>
                  <a:cxn ang="0">
                    <a:pos x="T2" y="T3"/>
                  </a:cxn>
                  <a:cxn ang="0">
                    <a:pos x="T4" y="T5"/>
                  </a:cxn>
                  <a:cxn ang="0">
                    <a:pos x="T6" y="T7"/>
                  </a:cxn>
                  <a:cxn ang="0">
                    <a:pos x="T8" y="T9"/>
                  </a:cxn>
                  <a:cxn ang="0">
                    <a:pos x="T10" y="T11"/>
                  </a:cxn>
                </a:cxnLst>
                <a:rect l="0" t="0" r="r" b="b"/>
                <a:pathLst>
                  <a:path w="324" h="231">
                    <a:moveTo>
                      <a:pt x="321" y="226"/>
                    </a:moveTo>
                    <a:lnTo>
                      <a:pt x="287" y="123"/>
                    </a:lnTo>
                    <a:lnTo>
                      <a:pt x="53" y="9"/>
                    </a:lnTo>
                    <a:lnTo>
                      <a:pt x="35" y="0"/>
                    </a:lnTo>
                    <a:lnTo>
                      <a:pt x="0" y="72"/>
                    </a:lnTo>
                    <a:lnTo>
                      <a:pt x="323" y="230"/>
                    </a:lnTo>
                  </a:path>
                </a:pathLst>
              </a:cu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6" name="Rectangle 14"/>
            <p:cNvSpPr>
              <a:spLocks noChangeArrowheads="1"/>
            </p:cNvSpPr>
            <p:nvPr/>
          </p:nvSpPr>
          <p:spPr bwMode="auto">
            <a:xfrm>
              <a:off x="768" y="720"/>
              <a:ext cx="4991" cy="816"/>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7" name="Rectangle 15"/>
          <p:cNvSpPr>
            <a:spLocks noGrp="1" noChangeArrowheads="1"/>
          </p:cNvSpPr>
          <p:nvPr>
            <p:ph type="ctrTitle" sz="quarter"/>
          </p:nvPr>
        </p:nvSpPr>
        <p:spPr>
          <a:xfrm>
            <a:off x="1217613" y="1219200"/>
            <a:ext cx="7772400" cy="1143000"/>
          </a:xfrm>
        </p:spPr>
        <p:txBody>
          <a:bodyPr/>
          <a:lstStyle>
            <a:lvl1pPr>
              <a:defRPr/>
            </a:lvl1pPr>
          </a:lstStyle>
          <a:p>
            <a:pPr lvl="0"/>
            <a:r>
              <a:rPr lang="ar-SA" noProof="0" smtClean="0"/>
              <a:t>انقر لتحرير نمط العنوان الرئيسي</a:t>
            </a:r>
            <a:endParaRPr lang="en-US" noProof="0" smtClean="0"/>
          </a:p>
        </p:txBody>
      </p:sp>
      <p:sp>
        <p:nvSpPr>
          <p:cNvPr id="3088" name="Rectangle 16"/>
          <p:cNvSpPr>
            <a:spLocks noGrp="1" noChangeArrowheads="1"/>
          </p:cNvSpPr>
          <p:nvPr>
            <p:ph type="subTitle" sz="quarter" idx="1"/>
          </p:nvPr>
        </p:nvSpPr>
        <p:spPr>
          <a:xfrm>
            <a:off x="4724400" y="2819400"/>
            <a:ext cx="4267200" cy="3200400"/>
          </a:xfrm>
        </p:spPr>
        <p:txBody>
          <a:bodyPr/>
          <a:lstStyle>
            <a:lvl1pPr marL="0" indent="0" algn="ctr">
              <a:buFontTx/>
              <a:buNone/>
              <a:defRPr/>
            </a:lvl1pPr>
          </a:lstStyle>
          <a:p>
            <a:pPr lvl="0"/>
            <a:r>
              <a:rPr lang="ar-SA" noProof="0" smtClean="0"/>
              <a:t>انقر لتحرير نمط العنوان الثانوي الرئيسي</a:t>
            </a:r>
            <a:endParaRPr lang="en-US" noProof="0" smtClean="0"/>
          </a:p>
        </p:txBody>
      </p:sp>
      <p:sp>
        <p:nvSpPr>
          <p:cNvPr id="3089" name="Rectangle 17"/>
          <p:cNvSpPr>
            <a:spLocks noGrp="1" noChangeArrowheads="1"/>
          </p:cNvSpPr>
          <p:nvPr>
            <p:ph type="dt" sz="quarter" idx="2"/>
          </p:nvPr>
        </p:nvSpPr>
        <p:spPr/>
        <p:txBody>
          <a:bodyPr/>
          <a:lstStyle>
            <a:lvl1pPr algn="l" rtl="0" eaLnBrk="0" hangingPunct="0">
              <a:defRPr>
                <a:solidFill>
                  <a:srgbClr val="EAEAEA"/>
                </a:solidFill>
              </a:defRPr>
            </a:lvl1pPr>
          </a:lstStyle>
          <a:p>
            <a:fld id="{93A86E39-FDC2-4F26-97C0-000AA2E8BE65}" type="datetimeFigureOut">
              <a:rPr lang="ar-SA" smtClean="0"/>
              <a:t>29/01/1441</a:t>
            </a:fld>
            <a:endParaRPr lang="ar-SA"/>
          </a:p>
        </p:txBody>
      </p:sp>
      <p:sp>
        <p:nvSpPr>
          <p:cNvPr id="3090" name="Rectangle 18"/>
          <p:cNvSpPr>
            <a:spLocks noGrp="1" noChangeArrowheads="1"/>
          </p:cNvSpPr>
          <p:nvPr>
            <p:ph type="ftr" sz="quarter" idx="3"/>
          </p:nvPr>
        </p:nvSpPr>
        <p:spPr/>
        <p:txBody>
          <a:bodyPr/>
          <a:lstStyle>
            <a:lvl1pPr rtl="0" eaLnBrk="0" hangingPunct="0">
              <a:defRPr>
                <a:solidFill>
                  <a:srgbClr val="EAEAEA"/>
                </a:solidFill>
              </a:defRPr>
            </a:lvl1pPr>
          </a:lstStyle>
          <a:p>
            <a:endParaRPr lang="ar-SA"/>
          </a:p>
        </p:txBody>
      </p:sp>
      <p:sp>
        <p:nvSpPr>
          <p:cNvPr id="3091" name="Rectangle 19"/>
          <p:cNvSpPr>
            <a:spLocks noGrp="1" noChangeArrowheads="1"/>
          </p:cNvSpPr>
          <p:nvPr>
            <p:ph type="sldNum" sz="quarter" idx="4"/>
          </p:nvPr>
        </p:nvSpPr>
        <p:spPr/>
        <p:txBody>
          <a:bodyPr/>
          <a:lstStyle>
            <a:lvl1pPr rtl="0" eaLnBrk="0" hangingPunct="0">
              <a:defRPr>
                <a:solidFill>
                  <a:srgbClr val="EAEAEA"/>
                </a:solidFill>
              </a:defRPr>
            </a:lvl1pPr>
          </a:lstStyle>
          <a:p>
            <a:fld id="{3FD51FB2-32EE-42DC-A7D7-656A34E99085}"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911509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7124700" y="533400"/>
            <a:ext cx="1943100" cy="5486400"/>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1295400" y="533400"/>
            <a:ext cx="5676900" cy="5486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64357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303486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410877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1295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52578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646049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8" name="عنصر نائب للتذييل 7"/>
          <p:cNvSpPr>
            <a:spLocks noGrp="1"/>
          </p:cNvSpPr>
          <p:nvPr>
            <p:ph type="ftr" sz="quarter" idx="11"/>
          </p:nvPr>
        </p:nvSpPr>
        <p:spPr/>
        <p:txBody>
          <a:bodyPr/>
          <a:lstStyle>
            <a:lvl1pPr>
              <a:defRPr/>
            </a:lvl1pPr>
          </a:lstStyle>
          <a:p>
            <a:endParaRPr lang="ar-SA"/>
          </a:p>
        </p:txBody>
      </p:sp>
      <p:sp>
        <p:nvSpPr>
          <p:cNvPr id="9" name="عنصر نائب لرقم الشريحة 8"/>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984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4" name="عنصر نائب للتذييل 3"/>
          <p:cNvSpPr>
            <a:spLocks noGrp="1"/>
          </p:cNvSpPr>
          <p:nvPr>
            <p:ph type="ftr" sz="quarter" idx="11"/>
          </p:nvPr>
        </p:nvSpPr>
        <p:spPr/>
        <p:txBody>
          <a:bodyPr/>
          <a:lstStyle>
            <a:lvl1pPr>
              <a:defRPr/>
            </a:lvl1pPr>
          </a:lstStyle>
          <a:p>
            <a:endParaRPr lang="ar-SA"/>
          </a:p>
        </p:txBody>
      </p:sp>
      <p:sp>
        <p:nvSpPr>
          <p:cNvPr id="5" name="عنصر نائب لرقم الشريحة 4"/>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6676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3" name="عنصر نائب للتذييل 2"/>
          <p:cNvSpPr>
            <a:spLocks noGrp="1"/>
          </p:cNvSpPr>
          <p:nvPr>
            <p:ph type="ftr" sz="quarter" idx="11"/>
          </p:nvPr>
        </p:nvSpPr>
        <p:spPr/>
        <p:txBody>
          <a:bodyPr/>
          <a:lstStyle>
            <a:lvl1pPr>
              <a:defRPr/>
            </a:lvl1pPr>
          </a:lstStyle>
          <a:p>
            <a:endParaRPr lang="ar-SA"/>
          </a:p>
        </p:txBody>
      </p:sp>
      <p:sp>
        <p:nvSpPr>
          <p:cNvPr id="4" name="عنصر نائب لرقم الشريحة 3"/>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05312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1022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1426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1539875" cy="6856413"/>
            <a:chOff x="0" y="0"/>
            <a:chExt cx="970" cy="4319"/>
          </a:xfrm>
        </p:grpSpPr>
        <p:sp>
          <p:nvSpPr>
            <p:cNvPr id="2051" name="Rectangle 3"/>
            <p:cNvSpPr>
              <a:spLocks noChangeArrowheads="1"/>
            </p:cNvSpPr>
            <p:nvPr/>
          </p:nvSpPr>
          <p:spPr bwMode="auto">
            <a:xfrm>
              <a:off x="0" y="0"/>
              <a:ext cx="768" cy="4319"/>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2" name="Rectangle 4"/>
            <p:cNvSpPr>
              <a:spLocks noChangeArrowheads="1"/>
            </p:cNvSpPr>
            <p:nvPr/>
          </p:nvSpPr>
          <p:spPr bwMode="auto">
            <a:xfrm>
              <a:off x="768" y="0"/>
              <a:ext cx="192" cy="4319"/>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3" name="Rectangle 5"/>
            <p:cNvSpPr>
              <a:spLocks noChangeArrowheads="1"/>
            </p:cNvSpPr>
            <p:nvPr/>
          </p:nvSpPr>
          <p:spPr bwMode="auto">
            <a:xfrm>
              <a:off x="192" y="240"/>
              <a:ext cx="576" cy="2064"/>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4" name="Rectangle 6"/>
            <p:cNvSpPr>
              <a:spLocks noChangeArrowheads="1"/>
            </p:cNvSpPr>
            <p:nvPr/>
          </p:nvSpPr>
          <p:spPr bwMode="auto">
            <a:xfrm>
              <a:off x="0" y="960"/>
              <a:ext cx="768" cy="528"/>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5" name="Rectangle 7"/>
            <p:cNvSpPr>
              <a:spLocks noChangeArrowheads="1"/>
            </p:cNvSpPr>
            <p:nvPr/>
          </p:nvSpPr>
          <p:spPr bwMode="auto">
            <a:xfrm>
              <a:off x="480" y="432"/>
              <a:ext cx="144" cy="3792"/>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6" name="Oval 8"/>
            <p:cNvSpPr>
              <a:spLocks noChangeArrowheads="1"/>
            </p:cNvSpPr>
            <p:nvPr/>
          </p:nvSpPr>
          <p:spPr bwMode="auto">
            <a:xfrm>
              <a:off x="0" y="672"/>
              <a:ext cx="672" cy="624"/>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7" name="Rectangle 9"/>
            <p:cNvSpPr>
              <a:spLocks noChangeArrowheads="1"/>
            </p:cNvSpPr>
            <p:nvPr/>
          </p:nvSpPr>
          <p:spPr bwMode="auto">
            <a:xfrm>
              <a:off x="0" y="3024"/>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8" name="Rectangle 10"/>
            <p:cNvSpPr>
              <a:spLocks noChangeArrowheads="1"/>
            </p:cNvSpPr>
            <p:nvPr/>
          </p:nvSpPr>
          <p:spPr bwMode="auto">
            <a:xfrm>
              <a:off x="0" y="3216"/>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9" name="Rectangle 11"/>
            <p:cNvSpPr>
              <a:spLocks noChangeArrowheads="1"/>
            </p:cNvSpPr>
            <p:nvPr/>
          </p:nvSpPr>
          <p:spPr bwMode="auto">
            <a:xfrm>
              <a:off x="0" y="3408"/>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60" name="Arc 12"/>
            <p:cNvSpPr>
              <a:spLocks/>
            </p:cNvSpPr>
            <p:nvPr/>
          </p:nvSpPr>
          <p:spPr bwMode="auto">
            <a:xfrm>
              <a:off x="768" y="2259"/>
              <a:ext cx="202" cy="1154"/>
            </a:xfrm>
            <a:custGeom>
              <a:avLst/>
              <a:gdLst>
                <a:gd name="G0" fmla="+- 754 0 0"/>
                <a:gd name="G1" fmla="+- 21600 0 0"/>
                <a:gd name="G2" fmla="+- 21600 0 0"/>
                <a:gd name="T0" fmla="*/ 0 w 22354"/>
                <a:gd name="T1" fmla="*/ 13 h 43200"/>
                <a:gd name="T2" fmla="*/ 754 w 22354"/>
                <a:gd name="T3" fmla="*/ 43200 h 43200"/>
                <a:gd name="T4" fmla="*/ 754 w 22354"/>
                <a:gd name="T5" fmla="*/ 21600 h 43200"/>
              </a:gdLst>
              <a:ahLst/>
              <a:cxnLst>
                <a:cxn ang="0">
                  <a:pos x="T0" y="T1"/>
                </a:cxn>
                <a:cxn ang="0">
                  <a:pos x="T2" y="T3"/>
                </a:cxn>
                <a:cxn ang="0">
                  <a:pos x="T4" y="T5"/>
                </a:cxn>
              </a:cxnLst>
              <a:rect l="0" t="0" r="r" b="b"/>
              <a:pathLst>
                <a:path w="22354" h="43200" fill="none" extrusionOk="0">
                  <a:moveTo>
                    <a:pt x="0" y="13"/>
                  </a:moveTo>
                  <a:cubicBezTo>
                    <a:pt x="251" y="4"/>
                    <a:pt x="502" y="-1"/>
                    <a:pt x="754" y="0"/>
                  </a:cubicBezTo>
                  <a:cubicBezTo>
                    <a:pt x="12683" y="0"/>
                    <a:pt x="22354" y="9670"/>
                    <a:pt x="22354" y="21600"/>
                  </a:cubicBezTo>
                  <a:cubicBezTo>
                    <a:pt x="22354" y="33529"/>
                    <a:pt x="12683" y="43199"/>
                    <a:pt x="754" y="43200"/>
                  </a:cubicBezTo>
                </a:path>
                <a:path w="22354" h="43200" stroke="0" extrusionOk="0">
                  <a:moveTo>
                    <a:pt x="0" y="13"/>
                  </a:moveTo>
                  <a:cubicBezTo>
                    <a:pt x="251" y="4"/>
                    <a:pt x="502" y="-1"/>
                    <a:pt x="754" y="0"/>
                  </a:cubicBezTo>
                  <a:cubicBezTo>
                    <a:pt x="12683" y="0"/>
                    <a:pt x="22354" y="9670"/>
                    <a:pt x="22354" y="21600"/>
                  </a:cubicBezTo>
                  <a:cubicBezTo>
                    <a:pt x="22354" y="33529"/>
                    <a:pt x="12683" y="43199"/>
                    <a:pt x="754" y="43200"/>
                  </a:cubicBezTo>
                  <a:lnTo>
                    <a:pt x="754" y="21600"/>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2061" name="Rectangle 13"/>
          <p:cNvSpPr>
            <a:spLocks noGrp="1" noChangeArrowheads="1"/>
          </p:cNvSpPr>
          <p:nvPr>
            <p:ph type="title"/>
          </p:nvPr>
        </p:nvSpPr>
        <p:spPr bwMode="auto">
          <a:xfrm>
            <a:off x="1295400" y="533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ar-SA" smtClean="0"/>
              <a:t>انقر لتحرير نمط العنوان الرئيسي</a:t>
            </a:r>
            <a:endParaRPr lang="en-US" smtClean="0"/>
          </a:p>
        </p:txBody>
      </p:sp>
      <p:sp>
        <p:nvSpPr>
          <p:cNvPr id="2062" name="Rectangle 14"/>
          <p:cNvSpPr>
            <a:spLocks noGrp="1" noChangeArrowheads="1"/>
          </p:cNvSpPr>
          <p:nvPr>
            <p:ph type="body" idx="1"/>
          </p:nvPr>
        </p:nvSpPr>
        <p:spPr bwMode="auto">
          <a:xfrm>
            <a:off x="1295400" y="19050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smtClean="0"/>
          </a:p>
        </p:txBody>
      </p:sp>
      <p:sp>
        <p:nvSpPr>
          <p:cNvPr id="2063" name="Rectangle 15"/>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93A86E39-FDC2-4F26-97C0-000AA2E8BE65}" type="datetimeFigureOut">
              <a:rPr lang="ar-SA" smtClean="0"/>
              <a:t>29/01/1441</a:t>
            </a:fld>
            <a:endParaRPr lang="ar-SA"/>
          </a:p>
        </p:txBody>
      </p:sp>
      <p:sp>
        <p:nvSpPr>
          <p:cNvPr id="2064" name="Rectangle 1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ar-SA"/>
          </a:p>
        </p:txBody>
      </p:sp>
      <p:sp>
        <p:nvSpPr>
          <p:cNvPr id="2065" name="Rectangle 17"/>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3FD51FB2-32EE-42DC-A7D7-656A34E99085}" type="slidenum">
              <a:rPr lang="ar-SA" smtClean="0"/>
              <a:t>‹#›</a:t>
            </a:fld>
            <a:endParaRPr lang="ar-SA"/>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fontAlgn="base" hangingPunct="1">
        <a:spcBef>
          <a:spcPct val="0"/>
        </a:spcBef>
        <a:spcAft>
          <a:spcPct val="0"/>
        </a:spcAft>
        <a:defRPr kumimoji="1" sz="4400">
          <a:solidFill>
            <a:schemeClr val="tx2"/>
          </a:solidFill>
          <a:latin typeface="+mj-lt"/>
          <a:ea typeface="+mj-ea"/>
          <a:cs typeface="+mj-cs"/>
        </a:defRPr>
      </a:lvl1pPr>
      <a:lvl2pPr algn="ctr" rtl="1" eaLnBrk="1" fontAlgn="base" hangingPunct="1">
        <a:spcBef>
          <a:spcPct val="0"/>
        </a:spcBef>
        <a:spcAft>
          <a:spcPct val="0"/>
        </a:spcAft>
        <a:defRPr kumimoji="1" sz="4400">
          <a:solidFill>
            <a:schemeClr val="tx2"/>
          </a:solidFill>
          <a:latin typeface="Times New Roman" pitchFamily="18" charset="0"/>
        </a:defRPr>
      </a:lvl2pPr>
      <a:lvl3pPr algn="ctr" rtl="1" eaLnBrk="1" fontAlgn="base" hangingPunct="1">
        <a:spcBef>
          <a:spcPct val="0"/>
        </a:spcBef>
        <a:spcAft>
          <a:spcPct val="0"/>
        </a:spcAft>
        <a:defRPr kumimoji="1" sz="4400">
          <a:solidFill>
            <a:schemeClr val="tx2"/>
          </a:solidFill>
          <a:latin typeface="Times New Roman" pitchFamily="18" charset="0"/>
        </a:defRPr>
      </a:lvl3pPr>
      <a:lvl4pPr algn="ctr" rtl="1" eaLnBrk="1" fontAlgn="base" hangingPunct="1">
        <a:spcBef>
          <a:spcPct val="0"/>
        </a:spcBef>
        <a:spcAft>
          <a:spcPct val="0"/>
        </a:spcAft>
        <a:defRPr kumimoji="1" sz="4400">
          <a:solidFill>
            <a:schemeClr val="tx2"/>
          </a:solidFill>
          <a:latin typeface="Times New Roman" pitchFamily="18" charset="0"/>
        </a:defRPr>
      </a:lvl4pPr>
      <a:lvl5pPr algn="ctr" rtl="1" eaLnBrk="1" fontAlgn="base" hangingPunct="1">
        <a:spcBef>
          <a:spcPct val="0"/>
        </a:spcBef>
        <a:spcAft>
          <a:spcPct val="0"/>
        </a:spcAft>
        <a:defRPr kumimoji="1" sz="4400">
          <a:solidFill>
            <a:schemeClr val="tx2"/>
          </a:solidFill>
          <a:latin typeface="Times New Roman" pitchFamily="18" charset="0"/>
        </a:defRPr>
      </a:lvl5pPr>
      <a:lvl6pPr marL="457200" algn="ctr" rtl="1" eaLnBrk="1" fontAlgn="base" hangingPunct="1">
        <a:spcBef>
          <a:spcPct val="0"/>
        </a:spcBef>
        <a:spcAft>
          <a:spcPct val="0"/>
        </a:spcAft>
        <a:defRPr kumimoji="1" sz="4400">
          <a:solidFill>
            <a:schemeClr val="tx2"/>
          </a:solidFill>
          <a:latin typeface="Times New Roman" pitchFamily="18" charset="0"/>
        </a:defRPr>
      </a:lvl6pPr>
      <a:lvl7pPr marL="914400" algn="ctr" rtl="1" eaLnBrk="1" fontAlgn="base" hangingPunct="1">
        <a:spcBef>
          <a:spcPct val="0"/>
        </a:spcBef>
        <a:spcAft>
          <a:spcPct val="0"/>
        </a:spcAft>
        <a:defRPr kumimoji="1" sz="4400">
          <a:solidFill>
            <a:schemeClr val="tx2"/>
          </a:solidFill>
          <a:latin typeface="Times New Roman" pitchFamily="18" charset="0"/>
        </a:defRPr>
      </a:lvl7pPr>
      <a:lvl8pPr marL="1371600" algn="ctr" rtl="1" eaLnBrk="1" fontAlgn="base" hangingPunct="1">
        <a:spcBef>
          <a:spcPct val="0"/>
        </a:spcBef>
        <a:spcAft>
          <a:spcPct val="0"/>
        </a:spcAft>
        <a:defRPr kumimoji="1" sz="4400">
          <a:solidFill>
            <a:schemeClr val="tx2"/>
          </a:solidFill>
          <a:latin typeface="Times New Roman" pitchFamily="18" charset="0"/>
        </a:defRPr>
      </a:lvl8pPr>
      <a:lvl9pPr marL="1828800" algn="ctr" rtl="1" eaLnBrk="1" fontAlgn="base" hangingPunct="1">
        <a:spcBef>
          <a:spcPct val="0"/>
        </a:spcBef>
        <a:spcAft>
          <a:spcPct val="0"/>
        </a:spcAft>
        <a:defRPr kumimoji="1" sz="4400">
          <a:solidFill>
            <a:schemeClr val="tx2"/>
          </a:solidFill>
          <a:latin typeface="Times New Roman" pitchFamily="18" charset="0"/>
        </a:defRPr>
      </a:lvl9pPr>
    </p:titleStyle>
    <p:bodyStyle>
      <a:lvl1pPr marL="342900" indent="-342900" algn="r" rtl="1" eaLnBrk="1" fontAlgn="base" hangingPunct="1">
        <a:spcBef>
          <a:spcPct val="20000"/>
        </a:spcBef>
        <a:spcAft>
          <a:spcPct val="0"/>
        </a:spcAft>
        <a:buClr>
          <a:schemeClr val="accent2"/>
        </a:buClr>
        <a:buChar char="•"/>
        <a:defRPr kumimoji="1"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kumimoji="1" sz="2800">
          <a:solidFill>
            <a:schemeClr val="tx1"/>
          </a:solidFill>
          <a:latin typeface="+mn-lt"/>
        </a:defRPr>
      </a:lvl2pPr>
      <a:lvl3pPr marL="1143000" indent="-228600" algn="r" rtl="1" eaLnBrk="1" fontAlgn="base" hangingPunct="1">
        <a:spcBef>
          <a:spcPct val="20000"/>
        </a:spcBef>
        <a:spcAft>
          <a:spcPct val="0"/>
        </a:spcAft>
        <a:buChar char="•"/>
        <a:defRPr kumimoji="1" sz="2400">
          <a:solidFill>
            <a:schemeClr val="tx1"/>
          </a:solidFill>
          <a:latin typeface="+mn-lt"/>
        </a:defRPr>
      </a:lvl3pPr>
      <a:lvl4pPr marL="1600200" indent="-228600" algn="r" rtl="1" eaLnBrk="1" fontAlgn="base" hangingPunct="1">
        <a:spcBef>
          <a:spcPct val="20000"/>
        </a:spcBef>
        <a:spcAft>
          <a:spcPct val="0"/>
        </a:spcAft>
        <a:buChar char="–"/>
        <a:defRPr kumimoji="1" sz="2000">
          <a:solidFill>
            <a:schemeClr val="tx1"/>
          </a:solidFill>
          <a:latin typeface="+mn-lt"/>
        </a:defRPr>
      </a:lvl4pPr>
      <a:lvl5pPr marL="2057400" indent="-228600" algn="r" rtl="1" eaLnBrk="1" fontAlgn="base" hangingPunct="1">
        <a:spcBef>
          <a:spcPct val="20000"/>
        </a:spcBef>
        <a:spcAft>
          <a:spcPct val="0"/>
        </a:spcAft>
        <a:buChar char="•"/>
        <a:defRPr kumimoji="1" sz="2000">
          <a:solidFill>
            <a:schemeClr val="tx1"/>
          </a:solidFill>
          <a:latin typeface="+mn-lt"/>
        </a:defRPr>
      </a:lvl5pPr>
      <a:lvl6pPr marL="2514600" indent="-228600" algn="r" rtl="1" eaLnBrk="1" fontAlgn="base" hangingPunct="1">
        <a:spcBef>
          <a:spcPct val="20000"/>
        </a:spcBef>
        <a:spcAft>
          <a:spcPct val="0"/>
        </a:spcAft>
        <a:buChar char="•"/>
        <a:defRPr kumimoji="1" sz="2000">
          <a:solidFill>
            <a:schemeClr val="tx1"/>
          </a:solidFill>
          <a:latin typeface="+mn-lt"/>
        </a:defRPr>
      </a:lvl6pPr>
      <a:lvl7pPr marL="2971800" indent="-228600" algn="r" rtl="1" eaLnBrk="1" fontAlgn="base" hangingPunct="1">
        <a:spcBef>
          <a:spcPct val="20000"/>
        </a:spcBef>
        <a:spcAft>
          <a:spcPct val="0"/>
        </a:spcAft>
        <a:buChar char="•"/>
        <a:defRPr kumimoji="1" sz="2000">
          <a:solidFill>
            <a:schemeClr val="tx1"/>
          </a:solidFill>
          <a:latin typeface="+mn-lt"/>
        </a:defRPr>
      </a:lvl7pPr>
      <a:lvl8pPr marL="3429000" indent="-228600" algn="r" rtl="1" eaLnBrk="1" fontAlgn="base" hangingPunct="1">
        <a:spcBef>
          <a:spcPct val="20000"/>
        </a:spcBef>
        <a:spcAft>
          <a:spcPct val="0"/>
        </a:spcAft>
        <a:buChar char="•"/>
        <a:defRPr kumimoji="1" sz="2000">
          <a:solidFill>
            <a:schemeClr val="tx1"/>
          </a:solidFill>
          <a:latin typeface="+mn-lt"/>
        </a:defRPr>
      </a:lvl8pPr>
      <a:lvl9pPr marL="3886200" indent="-228600" algn="r" rtl="1" eaLnBrk="1" fontAlgn="base" hangingPunct="1">
        <a:spcBef>
          <a:spcPct val="20000"/>
        </a:spcBef>
        <a:spcAft>
          <a:spcPct val="0"/>
        </a:spcAft>
        <a:buChar char="•"/>
        <a:defRPr kumimoji="1" sz="2000">
          <a:solidFill>
            <a:schemeClr val="tx1"/>
          </a:solidFill>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Urine" TargetMode="External"/><Relationship Id="rId2" Type="http://schemas.openxmlformats.org/officeDocument/2006/relationships/hyperlink" Target="https://en.wikipedia.org/wiki/Glucos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71600" y="152400"/>
            <a:ext cx="7772400" cy="1143000"/>
          </a:xfrm>
        </p:spPr>
        <p:txBody>
          <a:bodyPr/>
          <a:lstStyle/>
          <a:p>
            <a:r>
              <a:rPr lang="en-US" b="1" dirty="0" smtClean="0"/>
              <a:t/>
            </a:r>
            <a:br>
              <a:rPr lang="en-US" b="1" dirty="0" smtClean="0"/>
            </a:br>
            <a:r>
              <a:rPr lang="en-US" b="1" dirty="0" smtClean="0"/>
              <a:t>Lab (5)</a:t>
            </a:r>
            <a:br>
              <a:rPr lang="en-US" b="1" dirty="0" smtClean="0"/>
            </a:br>
            <a:r>
              <a:rPr lang="en-US" b="1" dirty="0" smtClean="0"/>
              <a:t>Benedict's test</a:t>
            </a:r>
            <a:endParaRPr lang="ar-SA" b="1" dirty="0"/>
          </a:p>
        </p:txBody>
      </p:sp>
      <p:sp>
        <p:nvSpPr>
          <p:cNvPr id="3" name="عنصر نائب للمحتوى 2"/>
          <p:cNvSpPr>
            <a:spLocks noGrp="1"/>
          </p:cNvSpPr>
          <p:nvPr>
            <p:ph idx="1"/>
          </p:nvPr>
        </p:nvSpPr>
        <p:spPr/>
        <p:txBody>
          <a:bodyPr/>
          <a:lstStyle/>
          <a:p>
            <a:pPr lvl="0" algn="just" defTabSz="457200" rtl="0" fontAlgn="auto">
              <a:spcBef>
                <a:spcPts val="1000"/>
              </a:spcBef>
              <a:spcAft>
                <a:spcPts val="0"/>
              </a:spcAft>
              <a:buClr>
                <a:srgbClr val="1E5155">
                  <a:lumMod val="40000"/>
                  <a:lumOff val="60000"/>
                </a:srgbClr>
              </a:buClr>
              <a:buSzPct val="80000"/>
              <a:buFont typeface="Wingdings 3" charset="2"/>
              <a:buChar char=""/>
            </a:pPr>
            <a:r>
              <a:rPr kumimoji="0" lang="en-GB" sz="2400" b="1" i="0" u="none" strike="noStrike" kern="1200" cap="none" spc="0" normalizeH="0" baseline="0" noProof="0" dirty="0" smtClean="0">
                <a:ln>
                  <a:noFill/>
                </a:ln>
                <a:solidFill>
                  <a:prstClr val="white"/>
                </a:solidFill>
                <a:effectLst/>
                <a:uLnTx/>
                <a:uFillTx/>
                <a:latin typeface="Century Gothic"/>
                <a:ea typeface="+mj-ea"/>
                <a:cs typeface="+mj-cs"/>
              </a:rPr>
              <a:t>Benedict</a:t>
            </a:r>
            <a:r>
              <a:rPr kumimoji="0" lang="en-GB" sz="2400" b="1" i="0" u="none" strike="noStrike" kern="1200" cap="none" spc="0" normalizeH="0" baseline="30000" noProof="0" dirty="0" smtClean="0">
                <a:ln>
                  <a:noFill/>
                </a:ln>
                <a:solidFill>
                  <a:prstClr val="white"/>
                </a:solidFill>
                <a:effectLst/>
                <a:uLnTx/>
                <a:uFillTx/>
                <a:latin typeface="Century Gothic"/>
                <a:ea typeface="+mj-ea"/>
                <a:cs typeface="+mj-cs"/>
              </a:rPr>
              <a:t>'</a:t>
            </a:r>
            <a:r>
              <a:rPr kumimoji="0" lang="en-GB" sz="2400" b="1" i="0" u="none" strike="noStrike" kern="1200" cap="none" spc="0" normalizeH="0" baseline="0" noProof="0" dirty="0" smtClean="0">
                <a:ln>
                  <a:noFill/>
                </a:ln>
                <a:solidFill>
                  <a:prstClr val="white"/>
                </a:solidFill>
                <a:effectLst/>
                <a:uLnTx/>
                <a:uFillTx/>
                <a:latin typeface="Century Gothic"/>
                <a:ea typeface="+mj-ea"/>
                <a:cs typeface="+mj-cs"/>
              </a:rPr>
              <a:t>s test </a:t>
            </a:r>
            <a:r>
              <a:rPr kumimoji="0" lang="en-US" sz="2400" b="1" i="0" u="none" strike="noStrike" kern="1200" cap="none" spc="0" normalizeH="0" baseline="0" noProof="0" dirty="0" smtClean="0">
                <a:ln>
                  <a:noFill/>
                </a:ln>
                <a:solidFill>
                  <a:prstClr val="white"/>
                </a:solidFill>
                <a:effectLst/>
                <a:uLnTx/>
                <a:uFillTx/>
                <a:latin typeface="Century Gothic"/>
                <a:ea typeface="+mj-ea"/>
                <a:cs typeface="+mj-cs"/>
              </a:rPr>
              <a:t> Is a chemical reagent named by the American chemist Stanley </a:t>
            </a:r>
            <a:r>
              <a:rPr kumimoji="0" lang="en-US" sz="2400" b="1" i="0" u="none" strike="noStrike" kern="1200" cap="none" spc="0" normalizeH="0" baseline="0" noProof="0" dirty="0" err="1" smtClean="0">
                <a:ln>
                  <a:noFill/>
                </a:ln>
                <a:solidFill>
                  <a:prstClr val="white"/>
                </a:solidFill>
                <a:effectLst/>
                <a:uLnTx/>
                <a:uFillTx/>
                <a:latin typeface="Century Gothic"/>
                <a:ea typeface="+mj-ea"/>
                <a:cs typeface="+mj-cs"/>
              </a:rPr>
              <a:t>Rossiter</a:t>
            </a:r>
            <a:r>
              <a:rPr kumimoji="0" lang="en-US" sz="2400" b="1" i="0" u="none" strike="noStrike" kern="1200" cap="none" spc="0" normalizeH="0" baseline="0" noProof="0" dirty="0" smtClean="0">
                <a:ln>
                  <a:noFill/>
                </a:ln>
                <a:solidFill>
                  <a:prstClr val="white"/>
                </a:solidFill>
                <a:effectLst/>
                <a:uLnTx/>
                <a:uFillTx/>
                <a:latin typeface="Century Gothic"/>
                <a:ea typeface="+mj-ea"/>
                <a:cs typeface="+mj-cs"/>
              </a:rPr>
              <a:t> Benedict. This test is used for the detection of reducing sugars (+</a:t>
            </a:r>
            <a:r>
              <a:rPr kumimoji="0" lang="en-US" sz="2400" b="1" i="0" u="none" strike="noStrike" kern="1200" cap="none" spc="0" normalizeH="0" baseline="0" noProof="0" dirty="0" err="1" smtClean="0">
                <a:ln>
                  <a:noFill/>
                </a:ln>
                <a:solidFill>
                  <a:prstClr val="white"/>
                </a:solidFill>
                <a:effectLst/>
                <a:uLnTx/>
                <a:uFillTx/>
                <a:latin typeface="Century Gothic"/>
                <a:ea typeface="+mj-ea"/>
                <a:cs typeface="+mj-cs"/>
              </a:rPr>
              <a:t>ve</a:t>
            </a:r>
            <a:r>
              <a:rPr kumimoji="0" lang="en-US" sz="2400" b="1" i="0" u="none" strike="noStrike" kern="1200" cap="none" spc="0" normalizeH="0" baseline="0" noProof="0" dirty="0" smtClean="0">
                <a:ln>
                  <a:noFill/>
                </a:ln>
                <a:solidFill>
                  <a:prstClr val="white"/>
                </a:solidFill>
                <a:effectLst/>
                <a:uLnTx/>
                <a:uFillTx/>
                <a:latin typeface="Century Gothic"/>
                <a:ea typeface="+mj-ea"/>
                <a:cs typeface="+mj-cs"/>
              </a:rPr>
              <a:t>) and Non-reducing</a:t>
            </a:r>
            <a:r>
              <a:rPr kumimoji="0" lang="en-US" sz="2400" b="0" i="0" u="none" strike="noStrike" kern="1200" cap="none" spc="0" normalizeH="0" baseline="0" noProof="0" dirty="0" smtClean="0">
                <a:ln>
                  <a:noFill/>
                </a:ln>
                <a:solidFill>
                  <a:prstClr val="white"/>
                </a:solidFill>
                <a:effectLst/>
                <a:uLnTx/>
                <a:uFillTx/>
                <a:latin typeface="Century Gothic"/>
                <a:ea typeface="+mj-ea"/>
                <a:cs typeface="+mj-cs"/>
              </a:rPr>
              <a:t>.</a:t>
            </a:r>
          </a:p>
          <a:p>
            <a:pPr lvl="0" algn="l" defTabSz="457200" rtl="0" fontAlgn="auto">
              <a:spcBef>
                <a:spcPts val="1000"/>
              </a:spcBef>
              <a:spcAft>
                <a:spcPts val="0"/>
              </a:spcAft>
              <a:buClr>
                <a:srgbClr val="1E5155">
                  <a:lumMod val="40000"/>
                  <a:lumOff val="60000"/>
                </a:srgbClr>
              </a:buClr>
              <a:buSzPct val="80000"/>
              <a:buFont typeface="Wingdings 3" charset="2"/>
              <a:buChar char=""/>
            </a:pPr>
            <a:r>
              <a:rPr kumimoji="0" lang="en-GB" sz="2400" b="1" i="0" u="none" strike="noStrike" kern="1200" cap="none" spc="0" normalizeH="0" baseline="0" noProof="0" dirty="0" smtClean="0">
                <a:ln>
                  <a:noFill/>
                </a:ln>
                <a:solidFill>
                  <a:prstClr val="white"/>
                </a:solidFill>
                <a:effectLst/>
                <a:uLnTx/>
                <a:uFillTx/>
                <a:latin typeface="Century Gothic"/>
                <a:ea typeface="+mj-ea"/>
                <a:cs typeface="+mj-cs"/>
              </a:rPr>
              <a:t>Principle</a:t>
            </a:r>
            <a:endParaRPr kumimoji="0" lang="en-US" sz="2400" b="0" i="0" u="none" strike="noStrike" kern="1200" cap="none" spc="0" normalizeH="0" baseline="0" noProof="0" dirty="0" smtClean="0">
              <a:ln>
                <a:noFill/>
              </a:ln>
              <a:solidFill>
                <a:prstClr val="white"/>
              </a:solidFill>
              <a:effectLst/>
              <a:uLnTx/>
              <a:uFillTx/>
              <a:latin typeface="Century Gothic"/>
              <a:ea typeface="+mj-ea"/>
              <a:cs typeface="+mj-cs"/>
            </a:endParaRPr>
          </a:p>
          <a:p>
            <a:pPr lvl="0" algn="just" defTabSz="457200" rtl="0" fontAlgn="auto">
              <a:spcBef>
                <a:spcPts val="1000"/>
              </a:spcBef>
              <a:spcAft>
                <a:spcPts val="0"/>
              </a:spcAft>
              <a:buClr>
                <a:srgbClr val="1E5155">
                  <a:lumMod val="40000"/>
                  <a:lumOff val="60000"/>
                </a:srgbClr>
              </a:buClr>
              <a:buSzPct val="80000"/>
              <a:buFont typeface="Wingdings 3" charset="2"/>
              <a:buChar char=""/>
            </a:pPr>
            <a:r>
              <a:rPr kumimoji="0" lang="en-US" sz="2400" b="1" i="0" u="none" strike="noStrike" kern="1200" cap="none" spc="0" normalizeH="0" baseline="0" noProof="0" dirty="0" smtClean="0">
                <a:ln>
                  <a:noFill/>
                </a:ln>
                <a:solidFill>
                  <a:prstClr val="white"/>
                </a:solidFill>
                <a:effectLst/>
                <a:uLnTx/>
                <a:uFillTx/>
                <a:latin typeface="Century Gothic"/>
                <a:ea typeface="+mj-ea"/>
                <a:cs typeface="+mj-cs"/>
              </a:rPr>
              <a:t>The principle of Benedict's test is oxidation the free carbonyl group in sugar  to carboxylic group while reduce the Cupric ions (Cu</a:t>
            </a:r>
            <a:r>
              <a:rPr kumimoji="0" lang="en-US" sz="2400" b="1" i="0" u="none" strike="noStrike" kern="1200" cap="none" spc="0" normalizeH="0" baseline="30000" noProof="0" dirty="0" smtClean="0">
                <a:ln>
                  <a:noFill/>
                </a:ln>
                <a:solidFill>
                  <a:prstClr val="white"/>
                </a:solidFill>
                <a:effectLst/>
                <a:uLnTx/>
                <a:uFillTx/>
                <a:latin typeface="Century Gothic"/>
                <a:ea typeface="+mj-ea"/>
                <a:cs typeface="+mj-cs"/>
              </a:rPr>
              <a:t>2+</a:t>
            </a:r>
            <a:r>
              <a:rPr kumimoji="0" lang="en-US" sz="2400" b="1" i="0" u="none" strike="noStrike" kern="1200" cap="none" spc="0" normalizeH="0" baseline="0" noProof="0" dirty="0" smtClean="0">
                <a:ln>
                  <a:noFill/>
                </a:ln>
                <a:solidFill>
                  <a:prstClr val="white"/>
                </a:solidFill>
                <a:effectLst/>
                <a:uLnTx/>
                <a:uFillTx/>
                <a:latin typeface="Century Gothic"/>
                <a:ea typeface="+mj-ea"/>
                <a:cs typeface="+mj-cs"/>
              </a:rPr>
              <a:t>) present in the Benedict's test to cuprous ions (Cu</a:t>
            </a:r>
            <a:r>
              <a:rPr kumimoji="0" lang="en-US" sz="2400" b="1" i="0" u="none" strike="noStrike" kern="1200" cap="none" spc="0" normalizeH="0" baseline="30000" noProof="0" dirty="0" smtClean="0">
                <a:ln>
                  <a:noFill/>
                </a:ln>
                <a:solidFill>
                  <a:prstClr val="white"/>
                </a:solidFill>
                <a:effectLst/>
                <a:uLnTx/>
                <a:uFillTx/>
                <a:latin typeface="Century Gothic"/>
                <a:ea typeface="+mj-ea"/>
                <a:cs typeface="+mj-cs"/>
              </a:rPr>
              <a:t>+1</a:t>
            </a:r>
            <a:r>
              <a:rPr kumimoji="0" lang="en-US" sz="2400" b="1" i="0" u="none" strike="noStrike" kern="1200" cap="none" spc="0" normalizeH="0" baseline="0" noProof="0" dirty="0" smtClean="0">
                <a:ln>
                  <a:noFill/>
                </a:ln>
                <a:solidFill>
                  <a:prstClr val="white"/>
                </a:solidFill>
                <a:effectLst/>
                <a:uLnTx/>
                <a:uFillTx/>
                <a:latin typeface="Century Gothic"/>
                <a:ea typeface="+mj-ea"/>
                <a:cs typeface="+mj-cs"/>
              </a:rPr>
              <a:t>)and this test can be used to detect for the presence of  </a:t>
            </a:r>
            <a:r>
              <a:rPr kumimoji="0" lang="en-US" sz="2400" b="1" i="0" u="none" strike="noStrike" kern="1200" cap="none" spc="0" normalizeH="0" baseline="0" noProof="0" dirty="0" smtClean="0">
                <a:ln>
                  <a:noFill/>
                </a:ln>
                <a:solidFill>
                  <a:prstClr val="white"/>
                </a:solidFill>
                <a:effectLst/>
                <a:uLnTx/>
                <a:uFillTx/>
                <a:latin typeface="Century Gothic"/>
                <a:ea typeface="+mj-ea"/>
                <a:cs typeface="+mj-cs"/>
                <a:hlinkClick r:id="rId2" tooltip="Glucose"/>
              </a:rPr>
              <a:t>glucose</a:t>
            </a:r>
            <a:r>
              <a:rPr kumimoji="0" lang="en-US" sz="2400" b="1" i="0" u="none" strike="noStrike" kern="1200" cap="none" spc="0" normalizeH="0" baseline="0" noProof="0" dirty="0" smtClean="0">
                <a:ln>
                  <a:noFill/>
                </a:ln>
                <a:solidFill>
                  <a:prstClr val="white"/>
                </a:solidFill>
                <a:effectLst/>
                <a:uLnTx/>
                <a:uFillTx/>
                <a:latin typeface="Century Gothic"/>
                <a:ea typeface="+mj-ea"/>
                <a:cs typeface="+mj-cs"/>
              </a:rPr>
              <a:t> in </a:t>
            </a:r>
            <a:r>
              <a:rPr kumimoji="0" lang="en-US" sz="2400" b="1" i="0" u="none" strike="noStrike" kern="1200" cap="none" spc="0" normalizeH="0" baseline="0" noProof="0" dirty="0" smtClean="0">
                <a:ln>
                  <a:noFill/>
                </a:ln>
                <a:solidFill>
                  <a:prstClr val="white"/>
                </a:solidFill>
                <a:effectLst/>
                <a:uLnTx/>
                <a:uFillTx/>
                <a:latin typeface="Century Gothic"/>
                <a:ea typeface="+mj-ea"/>
                <a:cs typeface="+mj-cs"/>
                <a:hlinkClick r:id="rId3" tooltip="Urine"/>
              </a:rPr>
              <a:t>urine</a:t>
            </a:r>
            <a:r>
              <a:rPr kumimoji="0" lang="en-US" sz="2400" b="1" i="0" u="none" strike="noStrike" kern="1200" cap="none" spc="0" normalizeH="0" baseline="0" noProof="0" dirty="0" smtClean="0">
                <a:ln>
                  <a:noFill/>
                </a:ln>
                <a:solidFill>
                  <a:prstClr val="white"/>
                </a:solidFill>
                <a:effectLst/>
                <a:uLnTx/>
                <a:uFillTx/>
                <a:latin typeface="Century Gothic"/>
                <a:ea typeface="+mj-ea"/>
                <a:cs typeface="+mj-cs"/>
              </a:rPr>
              <a:t>. </a:t>
            </a:r>
          </a:p>
          <a:p>
            <a:pPr algn="l" rtl="0"/>
            <a:endParaRPr lang="ar-SA" sz="2400" dirty="0"/>
          </a:p>
        </p:txBody>
      </p:sp>
    </p:spTree>
    <p:extLst>
      <p:ext uri="{BB962C8B-B14F-4D97-AF65-F5344CB8AC3E}">
        <p14:creationId xmlns:p14="http://schemas.microsoft.com/office/powerpoint/2010/main" val="3240898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95400" y="228600"/>
            <a:ext cx="7772400" cy="6324600"/>
          </a:xfrm>
        </p:spPr>
        <p:txBody>
          <a:bodyPr/>
          <a:lstStyle/>
          <a:p>
            <a:pPr lvl="0" algn="just" defTabSz="457200" rtl="0" fontAlgn="auto">
              <a:spcBef>
                <a:spcPts val="1000"/>
              </a:spcBef>
              <a:spcAft>
                <a:spcPts val="0"/>
              </a:spcAft>
              <a:buClr>
                <a:srgbClr val="1E5155">
                  <a:lumMod val="40000"/>
                  <a:lumOff val="60000"/>
                </a:srgbClr>
              </a:buClr>
              <a:buSzPct val="80000"/>
              <a:buFont typeface="Wingdings 3" charset="2"/>
              <a:buChar char=""/>
            </a:pPr>
            <a:r>
              <a:rPr kumimoji="0" lang="en-US" sz="2400" b="1" kern="1200" dirty="0">
                <a:solidFill>
                  <a:prstClr val="white"/>
                </a:solidFill>
                <a:latin typeface="Century Gothic"/>
                <a:ea typeface="+mj-ea"/>
                <a:cs typeface="+mj-cs"/>
              </a:rPr>
              <a:t>Benedict’s Test is used to test for simple carbohydrates. The Benedict’s test identifies reducing sugars (monosaccharide’s and some disaccharides), which have free ketone or aldehyde functional groups. Benedict’s solution can be used to test for the presence of glucose in urine. </a:t>
            </a:r>
            <a:endParaRPr kumimoji="0" lang="en-US" sz="2400" b="1" kern="1200" dirty="0" smtClean="0">
              <a:solidFill>
                <a:prstClr val="white"/>
              </a:solidFill>
              <a:latin typeface="Century Gothic"/>
              <a:ea typeface="+mj-ea"/>
              <a:cs typeface="+mj-cs"/>
            </a:endParaRPr>
          </a:p>
          <a:p>
            <a:pPr lvl="0" algn="just" defTabSz="457200" rtl="0" fontAlgn="auto">
              <a:spcBef>
                <a:spcPts val="1000"/>
              </a:spcBef>
              <a:spcAft>
                <a:spcPts val="0"/>
              </a:spcAft>
              <a:buClr>
                <a:srgbClr val="1E5155">
                  <a:lumMod val="40000"/>
                  <a:lumOff val="60000"/>
                </a:srgbClr>
              </a:buClr>
              <a:buSzPct val="80000"/>
              <a:buFont typeface="Wingdings 3" charset="2"/>
              <a:buChar char=""/>
            </a:pPr>
            <a:r>
              <a:rPr kumimoji="0" lang="en-US" sz="2400" b="1" kern="1200" dirty="0">
                <a:solidFill>
                  <a:prstClr val="white"/>
                </a:solidFill>
                <a:latin typeface="Century Gothic"/>
                <a:ea typeface="+mj-ea"/>
                <a:cs typeface="+mj-cs"/>
              </a:rPr>
              <a:t>Some sugars such as glucose are called reducing sugars because they are capable of transferring </a:t>
            </a:r>
            <a:r>
              <a:rPr kumimoji="0" lang="en-US" sz="2400" b="1" kern="1200" dirty="0" err="1">
                <a:solidFill>
                  <a:prstClr val="white"/>
                </a:solidFill>
                <a:latin typeface="Century Gothic"/>
                <a:ea typeface="+mj-ea"/>
                <a:cs typeface="+mj-cs"/>
              </a:rPr>
              <a:t>hydrogens</a:t>
            </a:r>
            <a:r>
              <a:rPr kumimoji="0" lang="en-US" sz="2400" b="1" kern="1200" dirty="0">
                <a:solidFill>
                  <a:prstClr val="white"/>
                </a:solidFill>
                <a:latin typeface="Century Gothic"/>
                <a:ea typeface="+mj-ea"/>
                <a:cs typeface="+mj-cs"/>
              </a:rPr>
              <a:t> (electrons) to other compounds, a process called reduction. When reducing sugars are mixed with Benedicts reagent and heated, a reduction reaction causes the Benedicts reagent to change color. The color varies from green to dark red (brick) or rusty-brown, depending on the amount of and type of sugar.</a:t>
            </a:r>
            <a:endParaRPr kumimoji="0" lang="ar-SA" sz="2400" b="1" kern="1200" dirty="0">
              <a:solidFill>
                <a:prstClr val="white"/>
              </a:solidFill>
              <a:latin typeface="Century Gothic"/>
              <a:ea typeface="+mj-ea"/>
              <a:cs typeface="+mj-cs"/>
            </a:endParaRPr>
          </a:p>
        </p:txBody>
      </p:sp>
    </p:spTree>
    <p:extLst>
      <p:ext uri="{BB962C8B-B14F-4D97-AF65-F5344CB8AC3E}">
        <p14:creationId xmlns:p14="http://schemas.microsoft.com/office/powerpoint/2010/main" val="1307206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95400" y="228600"/>
            <a:ext cx="7772400" cy="6324600"/>
          </a:xfrm>
        </p:spPr>
        <p:txBody>
          <a:bodyPr/>
          <a:lstStyle/>
          <a:p>
            <a:pPr lvl="0" algn="just" defTabSz="457200" rtl="0" fontAlgn="auto">
              <a:spcBef>
                <a:spcPts val="1000"/>
              </a:spcBef>
              <a:spcAft>
                <a:spcPts val="0"/>
              </a:spcAft>
              <a:buClr>
                <a:srgbClr val="1E5155">
                  <a:lumMod val="40000"/>
                  <a:lumOff val="60000"/>
                </a:srgbClr>
              </a:buClr>
              <a:buSzPct val="80000"/>
              <a:buFont typeface="Wingdings 3" charset="2"/>
              <a:buChar char=""/>
            </a:pPr>
            <a:r>
              <a:rPr kumimoji="0" lang="en-US" sz="2400" b="1" kern="1200" dirty="0">
                <a:solidFill>
                  <a:prstClr val="white"/>
                </a:solidFill>
                <a:latin typeface="Century Gothic"/>
                <a:ea typeface="+mj-ea"/>
                <a:cs typeface="+mj-cs"/>
              </a:rPr>
              <a:t>Benedict’s quantitative reagent contains potassium </a:t>
            </a:r>
            <a:r>
              <a:rPr kumimoji="0" lang="en-US" sz="2400" b="1" kern="1200" dirty="0" err="1">
                <a:solidFill>
                  <a:prstClr val="white"/>
                </a:solidFill>
                <a:latin typeface="Century Gothic"/>
                <a:ea typeface="+mj-ea"/>
                <a:cs typeface="+mj-cs"/>
              </a:rPr>
              <a:t>thiocyanate</a:t>
            </a:r>
            <a:r>
              <a:rPr kumimoji="0" lang="en-US" sz="2400" b="1" kern="1200" dirty="0">
                <a:solidFill>
                  <a:prstClr val="white"/>
                </a:solidFill>
                <a:latin typeface="Century Gothic"/>
                <a:ea typeface="+mj-ea"/>
                <a:cs typeface="+mj-cs"/>
              </a:rPr>
              <a:t> and is used to determine how much reducing sugar is present. This solution forms a copper </a:t>
            </a:r>
            <a:r>
              <a:rPr kumimoji="0" lang="en-US" sz="2400" b="1" kern="1200" dirty="0" err="1">
                <a:solidFill>
                  <a:prstClr val="white"/>
                </a:solidFill>
                <a:latin typeface="Century Gothic"/>
                <a:ea typeface="+mj-ea"/>
                <a:cs typeface="+mj-cs"/>
              </a:rPr>
              <a:t>thiocyanate</a:t>
            </a:r>
            <a:r>
              <a:rPr kumimoji="0" lang="en-US" sz="2400" b="1" kern="1200" dirty="0">
                <a:solidFill>
                  <a:prstClr val="white"/>
                </a:solidFill>
                <a:latin typeface="Century Gothic"/>
                <a:ea typeface="+mj-ea"/>
                <a:cs typeface="+mj-cs"/>
              </a:rPr>
              <a:t> precipitate which is white and can be used in a titration. The titration should be repeated with 1% glucose solution instead of the sample for </a:t>
            </a:r>
            <a:r>
              <a:rPr kumimoji="0" lang="en-US" sz="2400" b="1" kern="1200" dirty="0" smtClean="0">
                <a:solidFill>
                  <a:prstClr val="white"/>
                </a:solidFill>
                <a:latin typeface="Century Gothic"/>
                <a:ea typeface="+mj-ea"/>
                <a:cs typeface="+mj-cs"/>
              </a:rPr>
              <a:t>calibration.</a:t>
            </a:r>
          </a:p>
          <a:p>
            <a:pPr lvl="0" algn="just" defTabSz="457200" rtl="0" fontAlgn="auto">
              <a:spcBef>
                <a:spcPts val="1000"/>
              </a:spcBef>
              <a:spcAft>
                <a:spcPts val="0"/>
              </a:spcAft>
              <a:buClr>
                <a:srgbClr val="1E5155">
                  <a:lumMod val="40000"/>
                  <a:lumOff val="60000"/>
                </a:srgbClr>
              </a:buClr>
              <a:buSzPct val="80000"/>
              <a:buFont typeface="Wingdings 3" charset="2"/>
              <a:buChar char=""/>
            </a:pPr>
            <a:r>
              <a:rPr kumimoji="0" lang="en-US" sz="2400" b="1" kern="1200" dirty="0">
                <a:solidFill>
                  <a:prstClr val="white"/>
                </a:solidFill>
                <a:latin typeface="Century Gothic"/>
                <a:ea typeface="+mj-ea"/>
                <a:cs typeface="+mj-cs"/>
              </a:rPr>
              <a:t>Principle of Benedict’s Test</a:t>
            </a:r>
          </a:p>
          <a:p>
            <a:pPr lvl="0" algn="just" defTabSz="457200" rtl="0" fontAlgn="auto">
              <a:spcBef>
                <a:spcPts val="1000"/>
              </a:spcBef>
              <a:spcAft>
                <a:spcPts val="0"/>
              </a:spcAft>
              <a:buClr>
                <a:srgbClr val="1E5155">
                  <a:lumMod val="40000"/>
                  <a:lumOff val="60000"/>
                </a:srgbClr>
              </a:buClr>
              <a:buSzPct val="80000"/>
              <a:buFont typeface="Wingdings 3" charset="2"/>
              <a:buChar char=""/>
            </a:pPr>
            <a:r>
              <a:rPr kumimoji="0" lang="en-US" sz="2400" b="1" kern="1200" dirty="0">
                <a:solidFill>
                  <a:prstClr val="white"/>
                </a:solidFill>
                <a:latin typeface="Century Gothic"/>
                <a:ea typeface="+mj-ea"/>
                <a:cs typeface="+mj-cs"/>
              </a:rPr>
              <a:t>When Benedict’s solution and simple carbohydrates are heated, the solution changes to orange red/ brick red. This reaction is caused by the reducing property of simple carbohydrates. The copper (II) ions in the Benedict’s solution are reduced to Copper (I) ions, which causes the color change.</a:t>
            </a:r>
            <a:endParaRPr kumimoji="0" lang="ar-SA" sz="2400" b="1" kern="1200" dirty="0">
              <a:solidFill>
                <a:prstClr val="white"/>
              </a:solidFill>
              <a:latin typeface="Century Gothic"/>
              <a:ea typeface="+mj-ea"/>
              <a:cs typeface="+mj-cs"/>
            </a:endParaRPr>
          </a:p>
        </p:txBody>
      </p:sp>
    </p:spTree>
    <p:extLst>
      <p:ext uri="{BB962C8B-B14F-4D97-AF65-F5344CB8AC3E}">
        <p14:creationId xmlns:p14="http://schemas.microsoft.com/office/powerpoint/2010/main" val="4241484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95400" y="228600"/>
            <a:ext cx="7620000" cy="6324600"/>
          </a:xfrm>
        </p:spPr>
        <p:txBody>
          <a:bodyPr/>
          <a:lstStyle/>
          <a:p>
            <a:pPr lvl="0" algn="just" defTabSz="457200" rtl="0" fontAlgn="auto">
              <a:spcBef>
                <a:spcPts val="1000"/>
              </a:spcBef>
              <a:spcAft>
                <a:spcPts val="0"/>
              </a:spcAft>
              <a:buClr>
                <a:srgbClr val="1E5155">
                  <a:lumMod val="40000"/>
                  <a:lumOff val="60000"/>
                </a:srgbClr>
              </a:buClr>
              <a:buSzPct val="80000"/>
              <a:buFont typeface="Wingdings 3" charset="2"/>
              <a:buChar char=""/>
            </a:pPr>
            <a:r>
              <a:rPr kumimoji="0" lang="en-US" sz="2400" b="1" kern="1200" dirty="0">
                <a:solidFill>
                  <a:prstClr val="white"/>
                </a:solidFill>
                <a:latin typeface="Century Gothic"/>
                <a:ea typeface="+mj-ea"/>
                <a:cs typeface="+mj-cs"/>
              </a:rPr>
              <a:t>The red copper(I) oxide formed is insoluble in water and is precipitated out of solution. This accounts for the precipitate formed. As the concentration of reducing sugar increases, the nearer the final </a:t>
            </a:r>
            <a:r>
              <a:rPr kumimoji="0" lang="en-US" sz="2400" b="1" kern="1200" dirty="0" err="1">
                <a:solidFill>
                  <a:prstClr val="white"/>
                </a:solidFill>
                <a:latin typeface="Century Gothic"/>
                <a:ea typeface="+mj-ea"/>
                <a:cs typeface="+mj-cs"/>
              </a:rPr>
              <a:t>colour</a:t>
            </a:r>
            <a:r>
              <a:rPr kumimoji="0" lang="en-US" sz="2400" b="1" kern="1200" dirty="0">
                <a:solidFill>
                  <a:prstClr val="white"/>
                </a:solidFill>
                <a:latin typeface="Century Gothic"/>
                <a:ea typeface="+mj-ea"/>
                <a:cs typeface="+mj-cs"/>
              </a:rPr>
              <a:t> is to brick-red and the greater the precipitate formed. Sometimes a brick red solid, copper oxide, precipitates out of the solution and collects at the bottom of the test tube.</a:t>
            </a:r>
            <a:endParaRPr kumimoji="0" lang="ar-SA" sz="2400" b="1" kern="1200" dirty="0">
              <a:solidFill>
                <a:prstClr val="white"/>
              </a:solidFill>
              <a:latin typeface="Century Gothic"/>
              <a:ea typeface="+mj-ea"/>
              <a:cs typeface="+mj-cs"/>
            </a:endParaRPr>
          </a:p>
        </p:txBody>
      </p:sp>
    </p:spTree>
    <p:extLst>
      <p:ext uri="{BB962C8B-B14F-4D97-AF65-F5344CB8AC3E}">
        <p14:creationId xmlns:p14="http://schemas.microsoft.com/office/powerpoint/2010/main" val="536327878"/>
      </p:ext>
    </p:extLst>
  </p:cSld>
  <p:clrMapOvr>
    <a:masterClrMapping/>
  </p:clrMapOvr>
</p:sld>
</file>

<file path=ppt/theme/theme1.xml><?xml version="1.0" encoding="utf-8"?>
<a:theme xmlns:a="http://schemas.openxmlformats.org/drawingml/2006/main" name="Blue wave design template">
  <a:themeElements>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fontScheme name="نسق Offic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clrMap bg1="dk2" tx1="lt1" bg2="dk1" tx2="lt2" accent1="accent1" accent2="accent2" accent3="accent3" accent4="accent4" accent5="accent5" accent6="accent6" hlink="hlink" folHlink="folHlink"/>
    </a:extraClrScheme>
    <a:extraClrScheme>
      <a:clrScheme name="نسق Office 2">
        <a:dk1>
          <a:srgbClr val="000080"/>
        </a:dk1>
        <a:lt1>
          <a:srgbClr val="FFFFFF"/>
        </a:lt1>
        <a:dk2>
          <a:srgbClr val="3366CC"/>
        </a:dk2>
        <a:lt2>
          <a:srgbClr val="7A7C93"/>
        </a:lt2>
        <a:accent1>
          <a:srgbClr val="006699"/>
        </a:accent1>
        <a:accent2>
          <a:srgbClr val="6699FF"/>
        </a:accent2>
        <a:accent3>
          <a:srgbClr val="FFFFFF"/>
        </a:accent3>
        <a:accent4>
          <a:srgbClr val="00006C"/>
        </a:accent4>
        <a:accent5>
          <a:srgbClr val="AAB8CA"/>
        </a:accent5>
        <a:accent6>
          <a:srgbClr val="5C8AE7"/>
        </a:accent6>
        <a:hlink>
          <a:srgbClr val="CCCCFF"/>
        </a:hlink>
        <a:folHlink>
          <a:srgbClr val="5E6FD4"/>
        </a:folHlink>
      </a:clrScheme>
      <a:clrMap bg1="lt1" tx1="dk1" bg2="lt2" tx2="dk2" accent1="accent1" accent2="accent2" accent3="accent3" accent4="accent4" accent5="accent5" accent6="accent6" hlink="hlink" folHlink="folHlink"/>
    </a:extraClrScheme>
    <a:extraClrScheme>
      <a:clrScheme name="نسق Office 3">
        <a:dk1>
          <a:srgbClr val="000000"/>
        </a:dk1>
        <a:lt1>
          <a:srgbClr val="FFFFFF"/>
        </a:lt1>
        <a:dk2>
          <a:srgbClr val="000000"/>
        </a:dk2>
        <a:lt2>
          <a:srgbClr val="868686"/>
        </a:lt2>
        <a:accent1>
          <a:srgbClr val="969696"/>
        </a:accent1>
        <a:accent2>
          <a:srgbClr val="CBCBCB"/>
        </a:accent2>
        <a:accent3>
          <a:srgbClr val="FFFFFF"/>
        </a:accent3>
        <a:accent4>
          <a:srgbClr val="000000"/>
        </a:accent4>
        <a:accent5>
          <a:srgbClr val="C9C9C9"/>
        </a:accent5>
        <a:accent6>
          <a:srgbClr val="B8B8B8"/>
        </a:accent6>
        <a:hlink>
          <a:srgbClr val="EAEAEA"/>
        </a:hlink>
        <a:folHlink>
          <a:srgbClr val="5F5F5F"/>
        </a:folHlink>
      </a:clrScheme>
      <a:clrMap bg1="lt1" tx1="dk1" bg2="lt2" tx2="dk2" accent1="accent1" accent2="accent2" accent3="accent3" accent4="accent4" accent5="accent5" accent6="accent6" hlink="hlink" folHlink="folHlink"/>
    </a:extraClrScheme>
    <a:extraClrScheme>
      <a:clrScheme name="نسق Office 4">
        <a:dk1>
          <a:srgbClr val="660066"/>
        </a:dk1>
        <a:lt1>
          <a:srgbClr val="EAEAEA"/>
        </a:lt1>
        <a:dk2>
          <a:srgbClr val="3366CC"/>
        </a:dk2>
        <a:lt2>
          <a:srgbClr val="7A7C93"/>
        </a:lt2>
        <a:accent1>
          <a:srgbClr val="00CCCC"/>
        </a:accent1>
        <a:accent2>
          <a:srgbClr val="CC66FF"/>
        </a:accent2>
        <a:accent3>
          <a:srgbClr val="F3F3F3"/>
        </a:accent3>
        <a:accent4>
          <a:srgbClr val="560056"/>
        </a:accent4>
        <a:accent5>
          <a:srgbClr val="AAE2E2"/>
        </a:accent5>
        <a:accent6>
          <a:srgbClr val="B95CE7"/>
        </a:accent6>
        <a:hlink>
          <a:srgbClr val="CCFFCC"/>
        </a:hlink>
        <a:folHlink>
          <a:srgbClr val="FFCC66"/>
        </a:folHlink>
      </a:clrScheme>
      <a:clrMap bg1="lt1" tx1="dk1" bg2="lt2" tx2="dk2" accent1="accent1" accent2="accent2" accent3="accent3" accent4="accent4" accent5="accent5" accent6="accent6" hlink="hlink" folHlink="folHlink"/>
    </a:extraClrScheme>
    <a:extraClrScheme>
      <a:clrScheme name="نسق Office 5">
        <a:dk1>
          <a:srgbClr val="003366"/>
        </a:dk1>
        <a:lt1>
          <a:srgbClr val="EAEAEA"/>
        </a:lt1>
        <a:dk2>
          <a:srgbClr val="009999"/>
        </a:dk2>
        <a:lt2>
          <a:srgbClr val="FFFFFF"/>
        </a:lt2>
        <a:accent1>
          <a:srgbClr val="008080"/>
        </a:accent1>
        <a:accent2>
          <a:srgbClr val="00CCCC"/>
        </a:accent2>
        <a:accent3>
          <a:srgbClr val="AACACA"/>
        </a:accent3>
        <a:accent4>
          <a:srgbClr val="C8C8C8"/>
        </a:accent4>
        <a:accent5>
          <a:srgbClr val="AAC0C0"/>
        </a:accent5>
        <a:accent6>
          <a:srgbClr val="00B9B9"/>
        </a:accent6>
        <a:hlink>
          <a:srgbClr val="A7DDE1"/>
        </a:hlink>
        <a:folHlink>
          <a:srgbClr val="319CB7"/>
        </a:folHlink>
      </a:clrScheme>
      <a:clrMap bg1="dk2" tx1="lt1" bg2="dk1" tx2="lt2" accent1="accent1" accent2="accent2" accent3="accent3" accent4="accent4" accent5="accent5" accent6="accent6" hlink="hlink" folHlink="folHlink"/>
    </a:extraClrScheme>
    <a:extraClrScheme>
      <a:clrScheme name="نسق Office 6">
        <a:dk1>
          <a:srgbClr val="00354E"/>
        </a:dk1>
        <a:lt1>
          <a:srgbClr val="EAEAEA"/>
        </a:lt1>
        <a:dk2>
          <a:srgbClr val="6D67AA"/>
        </a:dk2>
        <a:lt2>
          <a:srgbClr val="CCCCFF"/>
        </a:lt2>
        <a:accent1>
          <a:srgbClr val="6600CC"/>
        </a:accent1>
        <a:accent2>
          <a:srgbClr val="9999FF"/>
        </a:accent2>
        <a:accent3>
          <a:srgbClr val="BAB8D2"/>
        </a:accent3>
        <a:accent4>
          <a:srgbClr val="C8C8C8"/>
        </a:accent4>
        <a:accent5>
          <a:srgbClr val="B8AAE2"/>
        </a:accent5>
        <a:accent6>
          <a:srgbClr val="8A8AE7"/>
        </a:accent6>
        <a:hlink>
          <a:srgbClr val="CCCCFF"/>
        </a:hlink>
        <a:folHlink>
          <a:srgbClr val="9D70B8"/>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Blue wave design template</Template>
  <TotalTime>118</TotalTime>
  <Words>381</Words>
  <Application>Microsoft Office PowerPoint</Application>
  <PresentationFormat>عرض على الشاشة (3:4)‏</PresentationFormat>
  <Paragraphs>10</Paragraphs>
  <Slides>4</Slides>
  <Notes>0</Notes>
  <HiddenSlides>0</HiddenSlides>
  <MMClips>0</MMClips>
  <ScaleCrop>false</ScaleCrop>
  <HeadingPairs>
    <vt:vector size="4" baseType="variant">
      <vt:variant>
        <vt:lpstr>نسق</vt:lpstr>
      </vt:variant>
      <vt:variant>
        <vt:i4>1</vt:i4>
      </vt:variant>
      <vt:variant>
        <vt:lpstr>عناوين الشرائح</vt:lpstr>
      </vt:variant>
      <vt:variant>
        <vt:i4>4</vt:i4>
      </vt:variant>
    </vt:vector>
  </HeadingPairs>
  <TitlesOfParts>
    <vt:vector size="5" baseType="lpstr">
      <vt:lpstr>Blue wave design template</vt:lpstr>
      <vt:lpstr> Lab (5) Benedict's test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 KARKH UNIVERSITY OF SCIENCE COLLEGE OF SCIENCE DEPARTMENT OF MICROBIOLOGY BIOCHEMISTRY Experimental  SUPERVISOR:  DR. HALA M. SABRE          ASSIST:  NAGHAM A. JASIM</dc:title>
  <dc:creator>Nagham A. Jasim</dc:creator>
  <cp:lastModifiedBy>Nagham A. Jasim</cp:lastModifiedBy>
  <cp:revision>21</cp:revision>
  <dcterms:created xsi:type="dcterms:W3CDTF">2019-09-24T08:16:01Z</dcterms:created>
  <dcterms:modified xsi:type="dcterms:W3CDTF">2019-09-28T19:24:38Z</dcterms:modified>
</cp:coreProperties>
</file>